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9" r:id="rId3"/>
    <p:sldId id="273" r:id="rId4"/>
    <p:sldId id="260" r:id="rId5"/>
    <p:sldId id="261" r:id="rId6"/>
    <p:sldId id="274" r:id="rId7"/>
    <p:sldId id="284" r:id="rId8"/>
    <p:sldId id="277" r:id="rId9"/>
    <p:sldId id="278" r:id="rId10"/>
    <p:sldId id="279" r:id="rId11"/>
    <p:sldId id="275" r:id="rId12"/>
    <p:sldId id="276" r:id="rId13"/>
    <p:sldId id="280" r:id="rId14"/>
    <p:sldId id="281" r:id="rId15"/>
    <p:sldId id="28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25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54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44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41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167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8282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84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17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7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554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7117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940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618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00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86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2/8/2021</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4268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8192" y="2266682"/>
            <a:ext cx="7049975" cy="2561814"/>
          </a:xfrm>
        </p:spPr>
        <p:txBody>
          <a:bodyPr>
            <a:normAutofit/>
          </a:bodyPr>
          <a:lstStyle/>
          <a:p>
            <a:pPr algn="ctr"/>
            <a:r>
              <a:rPr lang="en-US" sz="1800" b="1" dirty="0" smtClean="0"/>
              <a:t>617540-EPP-1-2020-1-IT-EPPKA2-CBHE-JP</a:t>
            </a:r>
            <a:r>
              <a:rPr lang="az-Latn-AZ" sz="1800" b="1" dirty="0" smtClean="0"/>
              <a:t/>
            </a:r>
            <a:br>
              <a:rPr lang="az-Latn-AZ" sz="1800" b="1" dirty="0" smtClean="0"/>
            </a:br>
            <a:r>
              <a:rPr lang="en-US" sz="1800" b="1" dirty="0"/>
              <a:t/>
            </a:r>
            <a:br>
              <a:rPr lang="en-US" sz="1800" b="1" dirty="0"/>
            </a:br>
            <a:r>
              <a:rPr lang="en-US" sz="2400" b="1" dirty="0" smtClean="0"/>
              <a:t>PICASP</a:t>
            </a:r>
            <a:r>
              <a:rPr lang="az-Latn-AZ" sz="2400" b="1" dirty="0" smtClean="0"/>
              <a:t/>
            </a:r>
            <a:br>
              <a:rPr lang="az-Latn-AZ" sz="2400" b="1" dirty="0" smtClean="0"/>
            </a:br>
            <a:r>
              <a:rPr lang="en-US" sz="2400" b="1" dirty="0"/>
              <a:t/>
            </a:r>
            <a:br>
              <a:rPr lang="en-US" sz="2400" b="1" dirty="0"/>
            </a:br>
            <a:r>
              <a:rPr lang="en-US" sz="2400" b="1" dirty="0"/>
              <a:t>Pilot Courses and new didactics for teachers training in cultural tourism for the development of Caspian Area</a:t>
            </a:r>
          </a:p>
        </p:txBody>
      </p:sp>
      <p:sp>
        <p:nvSpPr>
          <p:cNvPr id="3" name="Подзаголовок 2"/>
          <p:cNvSpPr>
            <a:spLocks noGrp="1"/>
          </p:cNvSpPr>
          <p:nvPr>
            <p:ph type="subTitle" idx="1"/>
          </p:nvPr>
        </p:nvSpPr>
        <p:spPr>
          <a:xfrm>
            <a:off x="1715828" y="5473521"/>
            <a:ext cx="6802339" cy="540913"/>
          </a:xfrm>
        </p:spPr>
        <p:txBody>
          <a:bodyPr>
            <a:noAutofit/>
          </a:bodyPr>
          <a:lstStyle/>
          <a:p>
            <a:r>
              <a:rPr lang="en-US" sz="2000" dirty="0"/>
              <a:t>Dr. </a:t>
            </a:r>
            <a:r>
              <a:rPr lang="en-US" sz="2000" dirty="0" err="1"/>
              <a:t>Fariz</a:t>
            </a:r>
            <a:r>
              <a:rPr lang="en-US" sz="2000" dirty="0"/>
              <a:t> </a:t>
            </a:r>
            <a:r>
              <a:rPr lang="en-US" sz="2000" dirty="0" smtClean="0"/>
              <a:t>KHALILLI</a:t>
            </a:r>
            <a:r>
              <a:rPr lang="az-Latn-AZ" sz="2000" dirty="0" smtClean="0"/>
              <a:t> </a:t>
            </a:r>
            <a:r>
              <a:rPr lang="az-Latn-AZ" sz="2000" dirty="0" smtClean="0"/>
              <a:t>– MIRAS</a:t>
            </a:r>
            <a:endParaRPr lang="ru-RU" sz="1800" dirty="0"/>
          </a:p>
        </p:txBody>
      </p:sp>
      <p:pic>
        <p:nvPicPr>
          <p:cNvPr id="4" name="Immagine 5"/>
          <p:cNvPicPr/>
          <p:nvPr/>
        </p:nvPicPr>
        <p:blipFill>
          <a:blip r:embed="rId2" cstate="print">
            <a:extLst>
              <a:ext uri="{28A0092B-C50C-407E-A947-70E740481C1C}">
                <a14:useLocalDpi xmlns:a14="http://schemas.microsoft.com/office/drawing/2010/main" val="0"/>
              </a:ext>
            </a:extLst>
          </a:blip>
          <a:stretch>
            <a:fillRect/>
          </a:stretch>
        </p:blipFill>
        <p:spPr>
          <a:xfrm>
            <a:off x="1831781" y="299341"/>
            <a:ext cx="984885" cy="946785"/>
          </a:xfrm>
          <a:prstGeom prst="rect">
            <a:avLst/>
          </a:prstGeom>
        </p:spPr>
      </p:pic>
      <p:pic>
        <p:nvPicPr>
          <p:cNvPr id="5" name="Immagine 6"/>
          <p:cNvPicPr/>
          <p:nvPr/>
        </p:nvPicPr>
        <p:blipFill>
          <a:blip r:embed="rId3" cstate="print">
            <a:extLst>
              <a:ext uri="{28A0092B-C50C-407E-A947-70E740481C1C}">
                <a14:useLocalDpi xmlns:a14="http://schemas.microsoft.com/office/drawing/2010/main" val="0"/>
              </a:ext>
            </a:extLst>
          </a:blip>
          <a:stretch>
            <a:fillRect/>
          </a:stretch>
        </p:blipFill>
        <p:spPr>
          <a:xfrm>
            <a:off x="1831781" y="1550664"/>
            <a:ext cx="1661160" cy="411480"/>
          </a:xfrm>
          <a:prstGeom prst="rect">
            <a:avLst/>
          </a:prstGeom>
        </p:spPr>
      </p:pic>
      <p:pic>
        <p:nvPicPr>
          <p:cNvPr id="6" name="Immagine 2" descr="https://www.freelogoservices.com/api/main/images/1j+ojVVCOMkX9Wyrexe4hGfJ94Xxz3dZxBzAonw6KW0Mthpu4jtNxK0xoK5...PEFZtVwMhxEOd8I+iiFtFN5MzV8w8j6IMIxHXHl3zC4SBrdYRTl0LFGUFP8="/>
          <p:cNvPicPr/>
          <p:nvPr/>
        </p:nvPicPr>
        <p:blipFill>
          <a:blip r:embed="rId4">
            <a:extLst>
              <a:ext uri="{28A0092B-C50C-407E-A947-70E740481C1C}">
                <a14:useLocalDpi xmlns:a14="http://schemas.microsoft.com/office/drawing/2010/main" val="0"/>
              </a:ext>
            </a:extLst>
          </a:blip>
          <a:srcRect/>
          <a:stretch>
            <a:fillRect/>
          </a:stretch>
        </p:blipFill>
        <p:spPr bwMode="auto">
          <a:xfrm>
            <a:off x="3927899" y="772733"/>
            <a:ext cx="2035175" cy="695325"/>
          </a:xfrm>
          <a:prstGeom prst="rect">
            <a:avLst/>
          </a:prstGeom>
          <a:noFill/>
          <a:ln>
            <a:noFill/>
          </a:ln>
        </p:spPr>
      </p:pic>
      <p:grpSp>
        <p:nvGrpSpPr>
          <p:cNvPr id="7" name="Gruppo 10"/>
          <p:cNvGrpSpPr/>
          <p:nvPr/>
        </p:nvGrpSpPr>
        <p:grpSpPr bwMode="auto">
          <a:xfrm>
            <a:off x="6060717" y="277432"/>
            <a:ext cx="2457450" cy="1685927"/>
            <a:chOff x="18074" y="277836"/>
            <a:chExt cx="1855098" cy="1166634"/>
          </a:xfrm>
        </p:grpSpPr>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51" y="277836"/>
              <a:ext cx="1145790" cy="55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18074" y="948157"/>
              <a:ext cx="1855098" cy="496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lnSpc>
                  <a:spcPct val="107000"/>
                </a:lnSpc>
                <a:spcAft>
                  <a:spcPts val="800"/>
                </a:spcAft>
              </a:pPr>
              <a:r>
                <a:rPr lang="en-US" sz="600" b="1" kern="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European Commission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n-US" sz="600" b="1" kern="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Education, Audiovisual and</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lnSpc>
                  <a:spcPct val="107000"/>
                </a:lnSpc>
                <a:spcAft>
                  <a:spcPts val="800"/>
                </a:spcAft>
              </a:pPr>
              <a:r>
                <a:rPr lang="en-US" sz="600" b="1" kern="12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Culture Executive Agency (EACEA)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43044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9556" y="4353058"/>
            <a:ext cx="7044743" cy="2253803"/>
          </a:xfrm>
        </p:spPr>
        <p:txBody>
          <a:bodyPr>
            <a:noAutofit/>
          </a:bodyPr>
          <a:lstStyle/>
          <a:p>
            <a:r>
              <a:rPr lang="en-US" sz="2000" dirty="0" smtClean="0"/>
              <a:t>On </a:t>
            </a:r>
            <a:r>
              <a:rPr lang="en-US" sz="2000" dirty="0"/>
              <a:t>May 27-29 the 2014th year was a co-reporter on the subject "The </a:t>
            </a:r>
            <a:r>
              <a:rPr lang="az-Latn-AZ" sz="2000" dirty="0" smtClean="0"/>
              <a:t>Clean </a:t>
            </a:r>
            <a:r>
              <a:rPr lang="en-US" sz="2000" dirty="0" smtClean="0"/>
              <a:t>Village </a:t>
            </a:r>
            <a:r>
              <a:rPr lang="az-Latn-AZ" sz="2000" dirty="0" smtClean="0"/>
              <a:t>- </a:t>
            </a:r>
            <a:r>
              <a:rPr lang="en-US" sz="2000" dirty="0" smtClean="0"/>
              <a:t>Participation </a:t>
            </a:r>
            <a:r>
              <a:rPr lang="en-US" sz="2000" dirty="0"/>
              <a:t>of Local Communities in Preserving Ecological and Ethnographic Identity" at the IV International YOCOCU Conference. The article was also published in the scientific journal "Cambridge Scholars Publishing".</a:t>
            </a:r>
          </a:p>
        </p:txBody>
      </p:sp>
      <p:pic>
        <p:nvPicPr>
          <p:cNvPr id="4" name="Объект 3"/>
          <p:cNvPicPr>
            <a:picLocks noChangeAspect="1"/>
          </p:cNvPicPr>
          <p:nvPr/>
        </p:nvPicPr>
        <p:blipFill rotWithShape="1">
          <a:blip r:embed="rId2">
            <a:extLst>
              <a:ext uri="{28A0092B-C50C-407E-A947-70E740481C1C}">
                <a14:useLocalDpi xmlns:a14="http://schemas.microsoft.com/office/drawing/2010/main" val="0"/>
              </a:ext>
            </a:extLst>
          </a:blip>
          <a:srcRect t="22611" r="1091" b="10579"/>
          <a:stretch/>
        </p:blipFill>
        <p:spPr>
          <a:xfrm>
            <a:off x="2127783" y="172796"/>
            <a:ext cx="4260138" cy="3961323"/>
          </a:xfrm>
          <a:prstGeom prst="rect">
            <a:avLst/>
          </a:prstGeom>
        </p:spPr>
      </p:pic>
      <p:sp>
        <p:nvSpPr>
          <p:cNvPr id="2" name="Прямоугольник 1"/>
          <p:cNvSpPr/>
          <p:nvPr/>
        </p:nvSpPr>
        <p:spPr>
          <a:xfrm>
            <a:off x="6903035" y="3487788"/>
            <a:ext cx="1611339" cy="646331"/>
          </a:xfrm>
          <a:prstGeom prst="rect">
            <a:avLst/>
          </a:prstGeom>
        </p:spPr>
        <p:txBody>
          <a:bodyPr wrap="none">
            <a:spAutoFit/>
          </a:bodyPr>
          <a:lstStyle/>
          <a:p>
            <a:r>
              <a:rPr lang="en-US" b="1" dirty="0" smtClean="0"/>
              <a:t>GULSHAN </a:t>
            </a:r>
            <a:r>
              <a:rPr lang="en-US" b="1" dirty="0"/>
              <a:t>N. </a:t>
            </a:r>
            <a:endParaRPr lang="az-Latn-AZ" b="1" dirty="0" smtClean="0"/>
          </a:p>
          <a:p>
            <a:r>
              <a:rPr lang="en-US" b="1" dirty="0" smtClean="0"/>
              <a:t>HUSEYNOVA</a:t>
            </a:r>
            <a:endParaRPr lang="en-US" b="1" dirty="0"/>
          </a:p>
        </p:txBody>
      </p:sp>
    </p:spTree>
    <p:extLst>
      <p:ext uri="{BB962C8B-B14F-4D97-AF65-F5344CB8AC3E}">
        <p14:creationId xmlns:p14="http://schemas.microsoft.com/office/powerpoint/2010/main" val="3854802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0443" y="734096"/>
            <a:ext cx="6956887" cy="5434884"/>
          </a:xfrm>
        </p:spPr>
        <p:txBody>
          <a:bodyPr>
            <a:noAutofit/>
          </a:bodyPr>
          <a:lstStyle/>
          <a:p>
            <a:r>
              <a:rPr lang="az-Latn-AZ" sz="2000" b="1" dirty="0" smtClean="0"/>
              <a:t>Dr. </a:t>
            </a:r>
            <a:r>
              <a:rPr lang="en-US" sz="2000" b="1" dirty="0" smtClean="0"/>
              <a:t>GUNEL </a:t>
            </a:r>
            <a:r>
              <a:rPr lang="en-US" sz="2000" b="1" dirty="0" smtClean="0"/>
              <a:t>SEYIDAHMADLI</a:t>
            </a:r>
            <a:r>
              <a:rPr lang="az-Latn-AZ" sz="2000" b="1" dirty="0" smtClean="0"/>
              <a:t>:</a:t>
            </a:r>
            <a:endParaRPr lang="en-US" sz="2000" b="1" dirty="0"/>
          </a:p>
          <a:p>
            <a:r>
              <a:rPr lang="az-Latn-AZ" sz="2000" dirty="0" smtClean="0"/>
              <a:t>G</a:t>
            </a:r>
            <a:r>
              <a:rPr lang="en-US" sz="2000" dirty="0" err="1" smtClean="0"/>
              <a:t>raduated</a:t>
            </a:r>
            <a:r>
              <a:rPr lang="en-US" sz="2000" dirty="0" smtClean="0"/>
              <a:t> </a:t>
            </a:r>
            <a:r>
              <a:rPr lang="en-US" sz="2000" dirty="0"/>
              <a:t>from the Azerbaijan State Academy of Arts, Faculty of Art Studies, majoring in "History and Theory of Fine Arts" with a bachelor's and master's degree. In 2017, she defended her dissertation entitled “Artistic features of Azerbaijani memorial sculptures” (based on the monuments of the Alley of Honors) and in 2018, received the title of Doctor of Philosophy in Art History.</a:t>
            </a:r>
          </a:p>
          <a:p>
            <a:r>
              <a:rPr lang="en-US" sz="2000" dirty="0"/>
              <a:t>Since 2015, she has been working as a senior lecturer at the Department of History and Theory of Fine Arts of the Faculty of Fine Arts at Azerbaijan State University of Culture and Arts, and in 2018-2020, she served as Deputy Dean of the same faculty</a:t>
            </a:r>
            <a:r>
              <a:rPr lang="en-US" sz="2000" dirty="0" smtClean="0"/>
              <a:t>.</a:t>
            </a:r>
            <a:endParaRPr lang="en-US" sz="2000" dirty="0"/>
          </a:p>
        </p:txBody>
      </p:sp>
    </p:spTree>
    <p:extLst>
      <p:ext uri="{BB962C8B-B14F-4D97-AF65-F5344CB8AC3E}">
        <p14:creationId xmlns:p14="http://schemas.microsoft.com/office/powerpoint/2010/main" val="299550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56048" y="3786388"/>
            <a:ext cx="6956887" cy="2794715"/>
          </a:xfrm>
        </p:spPr>
        <p:txBody>
          <a:bodyPr>
            <a:noAutofit/>
          </a:bodyPr>
          <a:lstStyle/>
          <a:p>
            <a:r>
              <a:rPr lang="az-Latn-AZ" sz="2000" dirty="0" smtClean="0"/>
              <a:t>T</a:t>
            </a:r>
            <a:r>
              <a:rPr lang="en-US" sz="2000" dirty="0" err="1" smtClean="0"/>
              <a:t>ook</a:t>
            </a:r>
            <a:r>
              <a:rPr lang="en-US" sz="2000" dirty="0" smtClean="0"/>
              <a:t> </a:t>
            </a:r>
            <a:r>
              <a:rPr lang="en-US" sz="2000" dirty="0"/>
              <a:t>an active part in about 20 foreign international and national symposiums, forums and </a:t>
            </a:r>
            <a:r>
              <a:rPr lang="en-US" sz="2000" dirty="0" smtClean="0"/>
              <a:t>conferences.</a:t>
            </a:r>
            <a:endParaRPr lang="az-Latn-AZ" sz="2000" dirty="0" smtClean="0"/>
          </a:p>
          <a:p>
            <a:r>
              <a:rPr lang="en-US" sz="2000" dirty="0" smtClean="0"/>
              <a:t>To </a:t>
            </a:r>
            <a:r>
              <a:rPr lang="en-US" sz="2000" dirty="0"/>
              <a:t>date, she has published more than 30 scientific articles both in the country and abroad, is the author of 8 curricula, a monograph and a textbook.</a:t>
            </a:r>
          </a:p>
          <a:p>
            <a:r>
              <a:rPr lang="en-US" sz="2000" dirty="0"/>
              <a:t>She has been a member of MIRAS since 2014;</a:t>
            </a:r>
          </a:p>
          <a:p>
            <a:r>
              <a:rPr lang="en-US" sz="2000" dirty="0"/>
              <a:t>Member of the board of MIRAS since 2020.</a:t>
            </a:r>
          </a:p>
        </p:txBody>
      </p:sp>
      <p:pic>
        <p:nvPicPr>
          <p:cNvPr id="4" name="Объект 3"/>
          <p:cNvPicPr>
            <a:picLocks noChangeAspect="1"/>
          </p:cNvPicPr>
          <p:nvPr/>
        </p:nvPicPr>
        <p:blipFill rotWithShape="1">
          <a:blip r:embed="rId2">
            <a:extLst>
              <a:ext uri="{28A0092B-C50C-407E-A947-70E740481C1C}">
                <a14:useLocalDpi xmlns:a14="http://schemas.microsoft.com/office/drawing/2010/main" val="0"/>
              </a:ext>
            </a:extLst>
          </a:blip>
          <a:srcRect t="33296" b="23552"/>
          <a:stretch/>
        </p:blipFill>
        <p:spPr>
          <a:xfrm>
            <a:off x="2009105" y="169471"/>
            <a:ext cx="3902298" cy="3458875"/>
          </a:xfrm>
          <a:prstGeom prst="rect">
            <a:avLst/>
          </a:prstGeom>
        </p:spPr>
      </p:pic>
      <p:sp>
        <p:nvSpPr>
          <p:cNvPr id="2" name="Прямоугольник 1"/>
          <p:cNvSpPr/>
          <p:nvPr/>
        </p:nvSpPr>
        <p:spPr>
          <a:xfrm>
            <a:off x="6387842" y="2830965"/>
            <a:ext cx="1893467" cy="646331"/>
          </a:xfrm>
          <a:prstGeom prst="rect">
            <a:avLst/>
          </a:prstGeom>
        </p:spPr>
        <p:txBody>
          <a:bodyPr wrap="none">
            <a:spAutoFit/>
          </a:bodyPr>
          <a:lstStyle/>
          <a:p>
            <a:r>
              <a:rPr lang="az-Latn-AZ" b="1" dirty="0" smtClean="0"/>
              <a:t>Dr. </a:t>
            </a:r>
            <a:r>
              <a:rPr lang="en-US" b="1" dirty="0" smtClean="0"/>
              <a:t>GUNEL </a:t>
            </a:r>
            <a:endParaRPr lang="az-Latn-AZ" b="1" dirty="0" smtClean="0"/>
          </a:p>
          <a:p>
            <a:r>
              <a:rPr lang="en-US" b="1" dirty="0" smtClean="0"/>
              <a:t>SEYIDAHMADLI</a:t>
            </a:r>
            <a:r>
              <a:rPr lang="az-Latn-AZ" b="1" dirty="0"/>
              <a:t>:</a:t>
            </a:r>
            <a:endParaRPr lang="en-US" b="1" dirty="0"/>
          </a:p>
        </p:txBody>
      </p:sp>
    </p:spTree>
    <p:extLst>
      <p:ext uri="{BB962C8B-B14F-4D97-AF65-F5344CB8AC3E}">
        <p14:creationId xmlns:p14="http://schemas.microsoft.com/office/powerpoint/2010/main" val="2164873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1070" y="463639"/>
            <a:ext cx="7405353" cy="6181859"/>
          </a:xfrm>
        </p:spPr>
        <p:txBody>
          <a:bodyPr>
            <a:noAutofit/>
          </a:bodyPr>
          <a:lstStyle/>
          <a:p>
            <a:r>
              <a:rPr lang="az-Latn-AZ" sz="2000" b="1" dirty="0" smtClean="0"/>
              <a:t>MALEYKA HUSEYNOVA:</a:t>
            </a:r>
            <a:endParaRPr lang="en-US" sz="2000" b="1" dirty="0"/>
          </a:p>
          <a:p>
            <a:r>
              <a:rPr lang="az-Latn-AZ" sz="2000" dirty="0" smtClean="0"/>
              <a:t>G</a:t>
            </a:r>
            <a:r>
              <a:rPr lang="en-US" sz="2000" dirty="0" err="1" smtClean="0"/>
              <a:t>raduated</a:t>
            </a:r>
            <a:r>
              <a:rPr lang="en-US" sz="2000" dirty="0" smtClean="0"/>
              <a:t> </a:t>
            </a:r>
            <a:r>
              <a:rPr lang="en-US" sz="2000" dirty="0"/>
              <a:t>from the </a:t>
            </a:r>
            <a:r>
              <a:rPr lang="az-Latn-AZ" sz="2000" dirty="0" smtClean="0"/>
              <a:t>I</a:t>
            </a:r>
            <a:r>
              <a:rPr lang="en-US" sz="2000" dirty="0" err="1" smtClean="0"/>
              <a:t>nternational</a:t>
            </a:r>
            <a:r>
              <a:rPr lang="en-US" sz="2000" dirty="0" smtClean="0"/>
              <a:t> </a:t>
            </a:r>
            <a:r>
              <a:rPr lang="en-US" sz="2000" dirty="0"/>
              <a:t>Law and International Relations faculty of the Baku State University with the master degree. </a:t>
            </a:r>
            <a:endParaRPr lang="az-Latn-AZ" sz="2000" dirty="0" smtClean="0"/>
          </a:p>
          <a:p>
            <a:r>
              <a:rPr lang="en-US" sz="2000" dirty="0" smtClean="0"/>
              <a:t>From </a:t>
            </a:r>
            <a:r>
              <a:rPr lang="en-US" sz="2000" dirty="0"/>
              <a:t>the 2007 until 2018 has been working at the Ministry of Culture and Tourism of Azerbaijan Republic. </a:t>
            </a:r>
            <a:endParaRPr lang="az-Latn-AZ" sz="2000" dirty="0" smtClean="0"/>
          </a:p>
          <a:p>
            <a:r>
              <a:rPr lang="en-US" sz="2000" dirty="0" smtClean="0"/>
              <a:t>During </a:t>
            </a:r>
            <a:r>
              <a:rPr lang="en-US" sz="2000" dirty="0"/>
              <a:t>this years has been responsible for the development of cultural tourism, has been coordinating the relations of the Ministry both with other countries’ Ministries and with international organizations (Europe Council, OIC, ECO, BSEC, CIS, ISESCO, Turkic Council, COMCEC) in the sphere of tourism</a:t>
            </a:r>
            <a:r>
              <a:rPr lang="en-US" sz="2000" dirty="0" smtClean="0"/>
              <a:t>.</a:t>
            </a:r>
            <a:endParaRPr lang="az-Latn-AZ" sz="2000" dirty="0" smtClean="0"/>
          </a:p>
          <a:p>
            <a:r>
              <a:rPr lang="en-US" sz="2000" dirty="0"/>
              <a:t>As well as was the initiator or coordinator of different national and international projects in the sphere of cultural tourism such as “Alexander Dumas in the Caucasus”, “Wine, Culture, Tourism Exchange”, “Wine festival”, “Olive tree route”, “World heritage of the CIS countries” etc. </a:t>
            </a:r>
            <a:endParaRPr lang="az-Latn-AZ" sz="2000" dirty="0"/>
          </a:p>
          <a:p>
            <a:endParaRPr lang="en-US" sz="2000" dirty="0"/>
          </a:p>
        </p:txBody>
      </p:sp>
    </p:spTree>
    <p:extLst>
      <p:ext uri="{BB962C8B-B14F-4D97-AF65-F5344CB8AC3E}">
        <p14:creationId xmlns:p14="http://schemas.microsoft.com/office/powerpoint/2010/main" val="216915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30291" y="4134118"/>
            <a:ext cx="6982644" cy="2421228"/>
          </a:xfrm>
        </p:spPr>
        <p:txBody>
          <a:bodyPr>
            <a:noAutofit/>
          </a:bodyPr>
          <a:lstStyle/>
          <a:p>
            <a:r>
              <a:rPr lang="en-US" sz="2000" dirty="0" smtClean="0"/>
              <a:t>She </a:t>
            </a:r>
            <a:r>
              <a:rPr lang="en-US" sz="2000" dirty="0"/>
              <a:t>also was the author and coordinator of the archaeological-tourism project “The Cities of Common Cultural Heritage” realized under the COMCEC grant program in the cooperation with “MIRAS” Social Organization in Support of Studying of Cultural Heritage</a:t>
            </a:r>
            <a:r>
              <a:rPr lang="en-US" sz="2000" dirty="0" smtClean="0"/>
              <a:t>.</a:t>
            </a:r>
            <a:endParaRPr lang="az-Latn-AZ" sz="2000" dirty="0" smtClean="0"/>
          </a:p>
          <a:p>
            <a:r>
              <a:rPr lang="en-US" sz="2000" dirty="0"/>
              <a:t>She has been a member of MIRAS since </a:t>
            </a:r>
            <a:r>
              <a:rPr lang="en-US" sz="2000" dirty="0" smtClean="0"/>
              <a:t>201</a:t>
            </a:r>
            <a:r>
              <a:rPr lang="az-Latn-AZ" sz="2000" dirty="0" smtClean="0"/>
              <a:t>5</a:t>
            </a:r>
            <a:r>
              <a:rPr lang="az-Latn-AZ" sz="2000" dirty="0"/>
              <a:t>.</a:t>
            </a:r>
            <a:endParaRPr lang="en-US" sz="2000" dirty="0"/>
          </a:p>
          <a:p>
            <a:endParaRPr lang="az-Latn-AZ" sz="2000" dirty="0" smtClean="0"/>
          </a:p>
          <a:p>
            <a:endParaRPr lang="az-Latn-AZ" sz="2000" dirty="0" smtClean="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1832"/>
          <a:stretch/>
        </p:blipFill>
        <p:spPr>
          <a:xfrm>
            <a:off x="2019687" y="364931"/>
            <a:ext cx="4432627" cy="3563125"/>
          </a:xfrm>
          <a:prstGeom prst="rect">
            <a:avLst/>
          </a:prstGeom>
        </p:spPr>
      </p:pic>
      <p:sp>
        <p:nvSpPr>
          <p:cNvPr id="4" name="Прямоугольник 3"/>
          <p:cNvSpPr/>
          <p:nvPr/>
        </p:nvSpPr>
        <p:spPr>
          <a:xfrm>
            <a:off x="6877551" y="3075663"/>
            <a:ext cx="1635384" cy="646331"/>
          </a:xfrm>
          <a:prstGeom prst="rect">
            <a:avLst/>
          </a:prstGeom>
        </p:spPr>
        <p:txBody>
          <a:bodyPr wrap="none">
            <a:spAutoFit/>
          </a:bodyPr>
          <a:lstStyle/>
          <a:p>
            <a:r>
              <a:rPr lang="az-Latn-AZ" b="1" dirty="0"/>
              <a:t>MALEYKA </a:t>
            </a:r>
            <a:endParaRPr lang="en-US" b="1" dirty="0" smtClean="0"/>
          </a:p>
          <a:p>
            <a:r>
              <a:rPr lang="az-Latn-AZ" b="1" dirty="0" smtClean="0"/>
              <a:t>HUSEYNOVA</a:t>
            </a:r>
            <a:r>
              <a:rPr lang="az-Latn-AZ" b="1" dirty="0"/>
              <a:t>:</a:t>
            </a:r>
            <a:endParaRPr lang="en-US" b="1" dirty="0"/>
          </a:p>
        </p:txBody>
      </p:sp>
    </p:spTree>
    <p:extLst>
      <p:ext uri="{BB962C8B-B14F-4D97-AF65-F5344CB8AC3E}">
        <p14:creationId xmlns:p14="http://schemas.microsoft.com/office/powerpoint/2010/main" val="82401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2140" y="1390919"/>
            <a:ext cx="3528811" cy="3567447"/>
          </a:xfrm>
        </p:spPr>
        <p:txBody>
          <a:bodyPr>
            <a:noAutofit/>
          </a:bodyPr>
          <a:lstStyle/>
          <a:p>
            <a:r>
              <a:rPr lang="az-Latn-AZ" sz="3600" b="1" dirty="0" smtClean="0">
                <a:latin typeface="Arial" panose="020B0604020202020204" pitchFamily="34" charset="0"/>
                <a:cs typeface="Arial" panose="020B0604020202020204" pitchFamily="34" charset="0"/>
              </a:rPr>
              <a:t>TƏŞƏKKÜR EDİRƏM!</a:t>
            </a:r>
          </a:p>
          <a:p>
            <a:endParaRPr lang="az-Latn-AZ" sz="3600" b="1" dirty="0" smtClean="0">
              <a:latin typeface="Arial" panose="020B0604020202020204" pitchFamily="34" charset="0"/>
              <a:cs typeface="Arial" panose="020B0604020202020204" pitchFamily="34" charset="0"/>
            </a:endParaRPr>
          </a:p>
          <a:p>
            <a:r>
              <a:rPr lang="az-Latn-AZ" sz="3600" b="1" dirty="0" smtClean="0">
                <a:latin typeface="Arial" panose="020B0604020202020204" pitchFamily="34" charset="0"/>
                <a:cs typeface="Arial" panose="020B0604020202020204" pitchFamily="34" charset="0"/>
              </a:rPr>
              <a:t>MANY THANKS!</a:t>
            </a:r>
            <a:endParaRPr lang="az-Latn-AZ" sz="3600" dirty="0" smtClean="0">
              <a:latin typeface="Arial" panose="020B0604020202020204" pitchFamily="34" charset="0"/>
              <a:cs typeface="Arial" panose="020B0604020202020204" pitchFamily="34" charset="0"/>
            </a:endParaRPr>
          </a:p>
          <a:p>
            <a:endParaRPr lang="az-Latn-AZ" sz="3600" dirty="0" smtClean="0"/>
          </a:p>
        </p:txBody>
      </p:sp>
    </p:spTree>
    <p:extLst>
      <p:ext uri="{BB962C8B-B14F-4D97-AF65-F5344CB8AC3E}">
        <p14:creationId xmlns:p14="http://schemas.microsoft.com/office/powerpoint/2010/main" val="2951256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1071" y="759854"/>
            <a:ext cx="7431110" cy="1764405"/>
          </a:xfrm>
        </p:spPr>
        <p:txBody>
          <a:bodyPr>
            <a:normAutofit/>
          </a:bodyPr>
          <a:lstStyle/>
          <a:p>
            <a:r>
              <a:rPr lang="en-US" sz="2000" dirty="0"/>
              <a:t>MIRAS Social Organization in Support of Studying of Cultural Heritage was established on 6th January, 2010 and registered on </a:t>
            </a:r>
            <a:r>
              <a:rPr lang="en-US" sz="2000" dirty="0" smtClean="0"/>
              <a:t>31</a:t>
            </a:r>
            <a:r>
              <a:rPr lang="az-Latn-AZ" sz="2000" dirty="0" smtClean="0"/>
              <a:t>st</a:t>
            </a:r>
            <a:r>
              <a:rPr lang="en-US" sz="2000" dirty="0" smtClean="0"/>
              <a:t> </a:t>
            </a:r>
            <a:r>
              <a:rPr lang="en-US" sz="2000" dirty="0"/>
              <a:t>March 2010 by Ministry of Justice of the Republic of Azerbaijan. Basic purpose is to assist in study, protection and promotion of cultural heritage</a:t>
            </a:r>
            <a:r>
              <a:rPr lang="en-US" sz="2000" dirty="0" smtClean="0"/>
              <a:t>.</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362" y="2724639"/>
            <a:ext cx="4467560" cy="3740556"/>
          </a:xfrm>
          <a:prstGeom prst="rect">
            <a:avLst/>
          </a:prstGeom>
        </p:spPr>
      </p:pic>
      <p:sp>
        <p:nvSpPr>
          <p:cNvPr id="5" name="Объект 2"/>
          <p:cNvSpPr txBox="1">
            <a:spLocks/>
          </p:cNvSpPr>
          <p:nvPr/>
        </p:nvSpPr>
        <p:spPr>
          <a:xfrm>
            <a:off x="6903077" y="5082862"/>
            <a:ext cx="1996224" cy="12020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az-Latn-AZ" sz="2000" dirty="0" smtClean="0"/>
              <a:t>Design:</a:t>
            </a:r>
          </a:p>
          <a:p>
            <a:pPr marL="0" indent="0">
              <a:buNone/>
            </a:pPr>
            <a:r>
              <a:rPr lang="az-Latn-AZ" sz="2000" dirty="0" smtClean="0"/>
              <a:t>Intigam Muhammedli</a:t>
            </a:r>
            <a:endParaRPr lang="ru-RU" sz="2000" dirty="0"/>
          </a:p>
        </p:txBody>
      </p:sp>
      <p:sp>
        <p:nvSpPr>
          <p:cNvPr id="6" name="Объект 2"/>
          <p:cNvSpPr txBox="1">
            <a:spLocks/>
          </p:cNvSpPr>
          <p:nvPr/>
        </p:nvSpPr>
        <p:spPr>
          <a:xfrm>
            <a:off x="6870880" y="3292699"/>
            <a:ext cx="1996224" cy="12020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az-Latn-AZ" sz="2000" dirty="0" smtClean="0"/>
              <a:t>Idea:</a:t>
            </a:r>
          </a:p>
          <a:p>
            <a:pPr marL="0" indent="0">
              <a:buNone/>
            </a:pPr>
            <a:r>
              <a:rPr lang="az-Latn-AZ" sz="2000" dirty="0" smtClean="0"/>
              <a:t>Ulduz Khalillova</a:t>
            </a:r>
            <a:endParaRPr lang="ru-RU" sz="2000" dirty="0"/>
          </a:p>
        </p:txBody>
      </p:sp>
    </p:spTree>
    <p:extLst>
      <p:ext uri="{BB962C8B-B14F-4D97-AF65-F5344CB8AC3E}">
        <p14:creationId xmlns:p14="http://schemas.microsoft.com/office/powerpoint/2010/main" val="278607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1071" y="759854"/>
            <a:ext cx="6568225" cy="5550795"/>
          </a:xfrm>
        </p:spPr>
        <p:txBody>
          <a:bodyPr>
            <a:normAutofit/>
          </a:bodyPr>
          <a:lstStyle/>
          <a:p>
            <a:r>
              <a:rPr lang="en-US" sz="2800" b="1" dirty="0" smtClean="0"/>
              <a:t>Mission:</a:t>
            </a:r>
            <a:endParaRPr lang="en-US" sz="2800" b="1" dirty="0"/>
          </a:p>
          <a:p>
            <a:r>
              <a:rPr lang="en-US" sz="2000" dirty="0"/>
              <a:t>To study, protect and promote local and international cultural heritage; to assist in fulfillment of scientific-research work on study of cultural heritage; to research and </a:t>
            </a:r>
            <a:r>
              <a:rPr lang="az-Latn-AZ" sz="2000" smtClean="0"/>
              <a:t>promote </a:t>
            </a:r>
            <a:r>
              <a:rPr lang="en-US" sz="2000" smtClean="0"/>
              <a:t>national-moral </a:t>
            </a:r>
            <a:r>
              <a:rPr lang="en-US" sz="2000" dirty="0"/>
              <a:t>values; to repair and restore historical monuments and other objects; to study forgotten traditions and deliver next generation passed from one generation to other, including customs, practices, places, objects, artistic expressions and values; to focus on the similarities between the various heritage sectors, along with their differences.</a:t>
            </a:r>
            <a:endParaRPr lang="ru-RU" sz="2000" dirty="0"/>
          </a:p>
        </p:txBody>
      </p:sp>
    </p:spTree>
    <p:extLst>
      <p:ext uri="{BB962C8B-B14F-4D97-AF65-F5344CB8AC3E}">
        <p14:creationId xmlns:p14="http://schemas.microsoft.com/office/powerpoint/2010/main" val="3161314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10594" y="682580"/>
            <a:ext cx="6815219" cy="5808372"/>
          </a:xfrm>
        </p:spPr>
        <p:txBody>
          <a:bodyPr>
            <a:noAutofit/>
          </a:bodyPr>
          <a:lstStyle/>
          <a:p>
            <a:r>
              <a:rPr lang="en-US" sz="2800" b="1" dirty="0"/>
              <a:t>Main Activities</a:t>
            </a:r>
            <a:r>
              <a:rPr lang="en-US" sz="2800" b="1" dirty="0" smtClean="0"/>
              <a:t>:</a:t>
            </a:r>
            <a:endParaRPr lang="en-US" sz="2800" b="1" dirty="0"/>
          </a:p>
          <a:p>
            <a:r>
              <a:rPr lang="en-US" sz="2000" dirty="0"/>
              <a:t>Arranges various courses and seminars, round tables and meetings, exhibitions and tours; holds local and international conferences, symposiums, charitable marathons, </a:t>
            </a:r>
            <a:r>
              <a:rPr lang="az-Latn-AZ" sz="2000" dirty="0" smtClean="0"/>
              <a:t>festivals </a:t>
            </a:r>
            <a:r>
              <a:rPr lang="en-US" sz="2000" dirty="0" smtClean="0"/>
              <a:t>and </a:t>
            </a:r>
            <a:r>
              <a:rPr lang="en-US" sz="2000" dirty="0"/>
              <a:t>other cultural mass events in the line of study, protection and promotion of tangible and intangible heritage. Realizes projects on local and international level. Supports and coordinates collaborations of educational institutions, scientific institutions, museums, cultural heritage foundations of different countries like Turkey, Italy, </a:t>
            </a:r>
            <a:r>
              <a:rPr lang="az-Latn-AZ" sz="2000" dirty="0" smtClean="0"/>
              <a:t>Georgia, </a:t>
            </a:r>
            <a:r>
              <a:rPr lang="en-US" sz="2000" dirty="0" smtClean="0"/>
              <a:t>Russia</a:t>
            </a:r>
            <a:r>
              <a:rPr lang="en-US" sz="2000" dirty="0"/>
              <a:t>, </a:t>
            </a:r>
            <a:r>
              <a:rPr lang="en-US" sz="2000" dirty="0" smtClean="0"/>
              <a:t>Spain,</a:t>
            </a:r>
            <a:r>
              <a:rPr lang="az-Latn-AZ" sz="2000" dirty="0" smtClean="0"/>
              <a:t> Belgium, </a:t>
            </a:r>
            <a:r>
              <a:rPr lang="en-US" sz="2000" dirty="0" smtClean="0"/>
              <a:t>Romania</a:t>
            </a:r>
            <a:r>
              <a:rPr lang="en-US" sz="2000" dirty="0"/>
              <a:t>, </a:t>
            </a:r>
            <a:r>
              <a:rPr lang="az-Latn-AZ" sz="2000" dirty="0" smtClean="0"/>
              <a:t>North </a:t>
            </a:r>
            <a:r>
              <a:rPr lang="en-US" sz="2000" dirty="0" smtClean="0"/>
              <a:t>Macedonia</a:t>
            </a:r>
            <a:r>
              <a:rPr lang="en-US" sz="2000" dirty="0"/>
              <a:t>, </a:t>
            </a:r>
            <a:r>
              <a:rPr lang="az-Latn-AZ" sz="2000" dirty="0" smtClean="0"/>
              <a:t>India, Iran, </a:t>
            </a:r>
            <a:r>
              <a:rPr lang="en-US" sz="2000" dirty="0" smtClean="0"/>
              <a:t>etc</a:t>
            </a:r>
            <a:r>
              <a:rPr lang="en-US" sz="2000" dirty="0"/>
              <a:t>. Shares experience of educational institutions in Azerbaijan and Europe introducing European standards creates integrated projects.</a:t>
            </a:r>
            <a:endParaRPr lang="ru-RU" sz="2000" dirty="0"/>
          </a:p>
        </p:txBody>
      </p:sp>
    </p:spTree>
    <p:extLst>
      <p:ext uri="{BB962C8B-B14F-4D97-AF65-F5344CB8AC3E}">
        <p14:creationId xmlns:p14="http://schemas.microsoft.com/office/powerpoint/2010/main" val="4279974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0443" y="734096"/>
            <a:ext cx="7150070" cy="5434884"/>
          </a:xfrm>
        </p:spPr>
        <p:txBody>
          <a:bodyPr>
            <a:noAutofit/>
          </a:bodyPr>
          <a:lstStyle/>
          <a:p>
            <a:r>
              <a:rPr lang="az-Latn-AZ" sz="2000" b="1" dirty="0" smtClean="0"/>
              <a:t>SOME </a:t>
            </a:r>
            <a:r>
              <a:rPr lang="en-US" sz="2000" b="1" dirty="0" smtClean="0"/>
              <a:t>PROJECTS</a:t>
            </a:r>
            <a:r>
              <a:rPr lang="az-Latn-AZ" sz="2000" b="1" dirty="0" smtClean="0"/>
              <a:t>:</a:t>
            </a:r>
            <a:endParaRPr lang="en-US" sz="2000" b="1" dirty="0"/>
          </a:p>
          <a:p>
            <a:r>
              <a:rPr lang="en-US" sz="2000" dirty="0" smtClean="0"/>
              <a:t>Development </a:t>
            </a:r>
            <a:r>
              <a:rPr lang="en-US" sz="2000" dirty="0"/>
              <a:t>and Promotion of Archaeological Tourism in Azerbaijan </a:t>
            </a:r>
            <a:endParaRPr lang="az-Latn-AZ" sz="2000" dirty="0" smtClean="0"/>
          </a:p>
          <a:p>
            <a:r>
              <a:rPr lang="en-US" sz="2000" dirty="0" smtClean="0"/>
              <a:t>Protection </a:t>
            </a:r>
            <a:r>
              <a:rPr lang="en-US" sz="2000" dirty="0"/>
              <a:t>and Promotion of Historical and Cultural Monuments in Azerbaijan: Monitoring of Current Situation and Obligations </a:t>
            </a:r>
            <a:endParaRPr lang="az-Latn-AZ" sz="2000" dirty="0" smtClean="0"/>
          </a:p>
          <a:p>
            <a:r>
              <a:rPr lang="en-US" sz="2000" dirty="0" smtClean="0"/>
              <a:t>Cities </a:t>
            </a:r>
            <a:r>
              <a:rPr lang="en-US" sz="2000" dirty="0"/>
              <a:t>of Common Cultural Heritage International </a:t>
            </a:r>
            <a:r>
              <a:rPr lang="en-US" sz="2000" dirty="0" smtClean="0"/>
              <a:t>Arch</a:t>
            </a:r>
            <a:r>
              <a:rPr lang="az-Latn-AZ" sz="2000" dirty="0" smtClean="0"/>
              <a:t>a</a:t>
            </a:r>
            <a:r>
              <a:rPr lang="en-US" sz="2000" dirty="0" err="1" smtClean="0"/>
              <a:t>eological</a:t>
            </a:r>
            <a:r>
              <a:rPr lang="en-US" sz="2000" dirty="0" smtClean="0"/>
              <a:t>-Tourism </a:t>
            </a:r>
            <a:r>
              <a:rPr lang="en-US" sz="2000" dirty="0"/>
              <a:t>COMCEC </a:t>
            </a:r>
            <a:r>
              <a:rPr lang="en-US" sz="2000" dirty="0" smtClean="0"/>
              <a:t>project</a:t>
            </a:r>
            <a:endParaRPr lang="az-Latn-AZ" sz="2000" dirty="0" smtClean="0"/>
          </a:p>
          <a:p>
            <a:r>
              <a:rPr lang="en-US" sz="2000" dirty="0" smtClean="0"/>
              <a:t>Clean </a:t>
            </a:r>
            <a:r>
              <a:rPr lang="en-US" sz="2000" dirty="0"/>
              <a:t>Village - Protection of Ecological and Ethnographic Identity with Participation of Local Communes and Sustainable Development </a:t>
            </a:r>
            <a:endParaRPr lang="az-Latn-AZ" sz="2000" dirty="0" smtClean="0"/>
          </a:p>
          <a:p>
            <a:r>
              <a:rPr lang="en-US" sz="2000" dirty="0" smtClean="0"/>
              <a:t>Tourism </a:t>
            </a:r>
            <a:r>
              <a:rPr lang="en-US" sz="2000" dirty="0"/>
              <a:t>Perspectives of Archaeological Monuments and Support to Disabled Rehabilitation </a:t>
            </a:r>
            <a:endParaRPr lang="az-Latn-AZ" sz="2000" dirty="0" smtClean="0"/>
          </a:p>
          <a:p>
            <a:r>
              <a:rPr lang="en-US" sz="2000" dirty="0" smtClean="0"/>
              <a:t>The </a:t>
            </a:r>
            <a:r>
              <a:rPr lang="en-US" sz="2000" dirty="0"/>
              <a:t>Role of Women in Rural Lifestyle </a:t>
            </a:r>
            <a:r>
              <a:rPr lang="en-US" sz="2000" dirty="0" smtClean="0"/>
              <a:t>Development</a:t>
            </a:r>
            <a:endParaRPr lang="ru-RU" sz="2000" dirty="0"/>
          </a:p>
        </p:txBody>
      </p:sp>
    </p:spTree>
    <p:extLst>
      <p:ext uri="{BB962C8B-B14F-4D97-AF65-F5344CB8AC3E}">
        <p14:creationId xmlns:p14="http://schemas.microsoft.com/office/powerpoint/2010/main" val="135940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0443" y="734096"/>
            <a:ext cx="6956887" cy="5434884"/>
          </a:xfrm>
        </p:spPr>
        <p:txBody>
          <a:bodyPr>
            <a:noAutofit/>
          </a:bodyPr>
          <a:lstStyle/>
          <a:p>
            <a:r>
              <a:rPr lang="az-Latn-AZ" sz="2000" b="1" dirty="0" smtClean="0"/>
              <a:t>SOME </a:t>
            </a:r>
            <a:r>
              <a:rPr lang="en-US" sz="2000" b="1" dirty="0" smtClean="0"/>
              <a:t>PROJECTS</a:t>
            </a:r>
            <a:r>
              <a:rPr lang="az-Latn-AZ" sz="2000" b="1" dirty="0" smtClean="0"/>
              <a:t>:</a:t>
            </a:r>
            <a:endParaRPr lang="en-US" sz="2000" b="1" dirty="0"/>
          </a:p>
          <a:p>
            <a:r>
              <a:rPr lang="az-Latn-AZ" sz="2000" dirty="0" smtClean="0"/>
              <a:t>Exploration, Preservation and Promotion of Medieval Aksu City</a:t>
            </a:r>
          </a:p>
          <a:p>
            <a:r>
              <a:rPr lang="en-US" sz="2000" dirty="0" smtClean="0"/>
              <a:t>A</a:t>
            </a:r>
            <a:r>
              <a:rPr lang="az-Latn-AZ" sz="2000" dirty="0" smtClean="0"/>
              <a:t>K</a:t>
            </a:r>
            <a:r>
              <a:rPr lang="en-US" sz="2000" dirty="0" smtClean="0"/>
              <a:t>SUTE</a:t>
            </a:r>
            <a:r>
              <a:rPr lang="az-Latn-AZ" sz="2000" dirty="0" smtClean="0"/>
              <a:t>CH</a:t>
            </a:r>
            <a:r>
              <a:rPr lang="en-US" sz="2000" dirty="0" smtClean="0"/>
              <a:t>: </a:t>
            </a:r>
            <a:r>
              <a:rPr lang="en-US" sz="2000" dirty="0"/>
              <a:t>Use of </a:t>
            </a:r>
            <a:r>
              <a:rPr lang="az-Latn-AZ" sz="2000" dirty="0" smtClean="0"/>
              <a:t>M</a:t>
            </a:r>
            <a:r>
              <a:rPr lang="en-US" sz="2000" dirty="0" smtClean="0"/>
              <a:t>odern </a:t>
            </a:r>
            <a:r>
              <a:rPr lang="az-Latn-AZ" sz="2000" dirty="0" smtClean="0"/>
              <a:t>I</a:t>
            </a:r>
            <a:r>
              <a:rPr lang="en-US" sz="2000" dirty="0" err="1" smtClean="0"/>
              <a:t>nnovative</a:t>
            </a:r>
            <a:r>
              <a:rPr lang="en-US" sz="2000" dirty="0" smtClean="0"/>
              <a:t> </a:t>
            </a:r>
            <a:r>
              <a:rPr lang="az-Latn-AZ" sz="2000" dirty="0" smtClean="0"/>
              <a:t>M</a:t>
            </a:r>
            <a:r>
              <a:rPr lang="en-US" sz="2000" dirty="0" err="1" smtClean="0"/>
              <a:t>ethods</a:t>
            </a:r>
            <a:r>
              <a:rPr lang="en-US" sz="2000" dirty="0" smtClean="0"/>
              <a:t> </a:t>
            </a:r>
            <a:r>
              <a:rPr lang="en-US" sz="2000" dirty="0"/>
              <a:t>in </a:t>
            </a:r>
            <a:r>
              <a:rPr lang="az-Latn-AZ" sz="2000" dirty="0" smtClean="0"/>
              <a:t>T</a:t>
            </a:r>
            <a:r>
              <a:rPr lang="en-US" sz="2000" dirty="0" err="1" smtClean="0"/>
              <a:t>eaching</a:t>
            </a:r>
            <a:r>
              <a:rPr lang="en-US" sz="2000" dirty="0" smtClean="0"/>
              <a:t> </a:t>
            </a:r>
            <a:r>
              <a:rPr lang="az-Latn-AZ" sz="2000" dirty="0" smtClean="0"/>
              <a:t>T</a:t>
            </a:r>
            <a:r>
              <a:rPr lang="en-US" sz="2000" dirty="0" err="1" smtClean="0"/>
              <a:t>echnical</a:t>
            </a:r>
            <a:r>
              <a:rPr lang="en-US" sz="2000" dirty="0" smtClean="0"/>
              <a:t> </a:t>
            </a:r>
            <a:r>
              <a:rPr lang="az-Latn-AZ" sz="2000" dirty="0" smtClean="0"/>
              <a:t>S</a:t>
            </a:r>
            <a:r>
              <a:rPr lang="en-US" sz="2000" dirty="0" err="1" smtClean="0"/>
              <a:t>ubjects</a:t>
            </a:r>
            <a:r>
              <a:rPr lang="en-US" sz="2000" dirty="0" smtClean="0"/>
              <a:t> </a:t>
            </a:r>
            <a:r>
              <a:rPr lang="en-US" sz="2000" dirty="0"/>
              <a:t>at </a:t>
            </a:r>
            <a:r>
              <a:rPr lang="az-Latn-AZ" sz="2000" dirty="0" smtClean="0"/>
              <a:t>S</a:t>
            </a:r>
            <a:r>
              <a:rPr lang="en-US" sz="2000" dirty="0" err="1" smtClean="0"/>
              <a:t>chool</a:t>
            </a:r>
            <a:endParaRPr lang="en-US" sz="2000" dirty="0"/>
          </a:p>
          <a:p>
            <a:r>
              <a:rPr lang="en-US" sz="2000" dirty="0" smtClean="0"/>
              <a:t>Arch</a:t>
            </a:r>
            <a:r>
              <a:rPr lang="az-Latn-AZ" sz="2000" dirty="0" smtClean="0"/>
              <a:t>a</a:t>
            </a:r>
            <a:r>
              <a:rPr lang="en-US" sz="2000" dirty="0" err="1" smtClean="0"/>
              <a:t>eoSchool</a:t>
            </a:r>
            <a:r>
              <a:rPr lang="en-US" sz="2000" dirty="0"/>
              <a:t>: From the Past to the Future - Increasing the Continuity of History Teaching </a:t>
            </a:r>
            <a:endParaRPr lang="az-Latn-AZ" sz="2000" dirty="0" smtClean="0"/>
          </a:p>
          <a:p>
            <a:r>
              <a:rPr lang="en-US" sz="2000" dirty="0" smtClean="0"/>
              <a:t>I </a:t>
            </a:r>
            <a:r>
              <a:rPr lang="en-US" sz="2000" dirty="0"/>
              <a:t>am a </a:t>
            </a:r>
            <a:r>
              <a:rPr lang="az-Latn-AZ" sz="2000" dirty="0" smtClean="0"/>
              <a:t>L</a:t>
            </a:r>
            <a:r>
              <a:rPr lang="en-US" sz="2000" dirty="0" err="1" smtClean="0"/>
              <a:t>amb</a:t>
            </a:r>
            <a:r>
              <a:rPr lang="az-Latn-AZ" sz="2000" dirty="0" smtClean="0"/>
              <a:t> Pasture</a:t>
            </a:r>
            <a:r>
              <a:rPr lang="en-US" sz="2000" dirty="0" smtClean="0"/>
              <a:t>, </a:t>
            </a:r>
            <a:r>
              <a:rPr lang="en-US" sz="2000" dirty="0"/>
              <a:t>I have a </a:t>
            </a:r>
            <a:r>
              <a:rPr lang="az-Latn-AZ" sz="2000" dirty="0" smtClean="0"/>
              <a:t>L</a:t>
            </a:r>
            <a:r>
              <a:rPr lang="en-US" sz="2000" dirty="0" err="1" smtClean="0"/>
              <a:t>amb</a:t>
            </a:r>
            <a:r>
              <a:rPr lang="en-US" sz="2000" dirty="0"/>
              <a:t>: Establishment of </a:t>
            </a:r>
            <a:r>
              <a:rPr lang="en-US" sz="2000" dirty="0" err="1" smtClean="0"/>
              <a:t>Tarakama</a:t>
            </a:r>
            <a:r>
              <a:rPr lang="az-Latn-AZ" sz="2000" dirty="0" smtClean="0"/>
              <a:t>/Transhumance</a:t>
            </a:r>
            <a:r>
              <a:rPr lang="en-US" sz="2000" dirty="0" smtClean="0"/>
              <a:t> </a:t>
            </a:r>
            <a:r>
              <a:rPr lang="az-Latn-AZ" sz="2000" dirty="0" smtClean="0"/>
              <a:t>F</a:t>
            </a:r>
            <a:r>
              <a:rPr lang="en-US" sz="2000" dirty="0" err="1" smtClean="0"/>
              <a:t>olklore</a:t>
            </a:r>
            <a:r>
              <a:rPr lang="en-US" sz="2000" dirty="0" smtClean="0"/>
              <a:t> </a:t>
            </a:r>
            <a:r>
              <a:rPr lang="az-Latn-AZ" sz="2000" dirty="0" smtClean="0"/>
              <a:t>R</a:t>
            </a:r>
            <a:r>
              <a:rPr lang="en-US" sz="2000" dirty="0" err="1" smtClean="0"/>
              <a:t>esearch</a:t>
            </a:r>
            <a:r>
              <a:rPr lang="en-US" sz="2000" dirty="0" smtClean="0"/>
              <a:t> </a:t>
            </a:r>
            <a:r>
              <a:rPr lang="en-US" sz="2000" dirty="0"/>
              <a:t>and </a:t>
            </a:r>
            <a:r>
              <a:rPr lang="az-Latn-AZ" sz="2000" dirty="0" smtClean="0"/>
              <a:t>Promotion G</a:t>
            </a:r>
            <a:r>
              <a:rPr lang="en-US" sz="2000" dirty="0" err="1" smtClean="0"/>
              <a:t>roup</a:t>
            </a:r>
            <a:r>
              <a:rPr lang="en-US" sz="2000" dirty="0" smtClean="0"/>
              <a:t> </a:t>
            </a:r>
            <a:r>
              <a:rPr lang="en-US" sz="2000" dirty="0"/>
              <a:t>at </a:t>
            </a:r>
            <a:r>
              <a:rPr lang="az-Latn-AZ" sz="2000" dirty="0" smtClean="0"/>
              <a:t>S</a:t>
            </a:r>
            <a:r>
              <a:rPr lang="en-US" sz="2000" dirty="0" err="1" smtClean="0"/>
              <a:t>chool</a:t>
            </a:r>
            <a:endParaRPr lang="az-Latn-AZ" sz="2000" dirty="0" smtClean="0"/>
          </a:p>
          <a:p>
            <a:r>
              <a:rPr lang="en-US" sz="2000" dirty="0" smtClean="0"/>
              <a:t>Establishment </a:t>
            </a:r>
            <a:r>
              <a:rPr lang="en-US" sz="2000" dirty="0"/>
              <a:t>and </a:t>
            </a:r>
            <a:r>
              <a:rPr lang="az-Latn-AZ" sz="2000" dirty="0" smtClean="0"/>
              <a:t>C</a:t>
            </a:r>
            <a:r>
              <a:rPr lang="en-US" sz="2000" dirty="0" err="1" smtClean="0"/>
              <a:t>ontinuous</a:t>
            </a:r>
            <a:r>
              <a:rPr lang="en-US" sz="2000" dirty="0" smtClean="0"/>
              <a:t> </a:t>
            </a:r>
            <a:r>
              <a:rPr lang="az-Latn-AZ" sz="2000" dirty="0" smtClean="0"/>
              <a:t>O</a:t>
            </a:r>
            <a:r>
              <a:rPr lang="en-US" sz="2000" dirty="0" err="1" smtClean="0"/>
              <a:t>peration</a:t>
            </a:r>
            <a:r>
              <a:rPr lang="en-US" sz="2000" dirty="0" smtClean="0"/>
              <a:t> </a:t>
            </a:r>
            <a:r>
              <a:rPr lang="en-US" sz="2000" dirty="0"/>
              <a:t>of the </a:t>
            </a:r>
            <a:r>
              <a:rPr lang="en-US" sz="2000" dirty="0" err="1"/>
              <a:t>Girdiman</a:t>
            </a:r>
            <a:r>
              <a:rPr lang="en-US" sz="2000" dirty="0"/>
              <a:t> </a:t>
            </a:r>
            <a:r>
              <a:rPr lang="az-Latn-AZ" sz="2000" dirty="0" smtClean="0"/>
              <a:t>G</a:t>
            </a:r>
            <a:r>
              <a:rPr lang="en-US" sz="2000" dirty="0" err="1" smtClean="0"/>
              <a:t>uide</a:t>
            </a:r>
            <a:r>
              <a:rPr lang="en-US" sz="2000" dirty="0" smtClean="0"/>
              <a:t> </a:t>
            </a:r>
            <a:r>
              <a:rPr lang="az-Latn-AZ" sz="2000" dirty="0" smtClean="0"/>
              <a:t>C</a:t>
            </a:r>
            <a:r>
              <a:rPr lang="en-US" sz="2000" dirty="0" err="1" smtClean="0"/>
              <a:t>lub</a:t>
            </a:r>
            <a:r>
              <a:rPr lang="en-US" sz="2000" dirty="0" smtClean="0"/>
              <a:t> </a:t>
            </a:r>
            <a:r>
              <a:rPr lang="en-US" sz="2000" dirty="0"/>
              <a:t>for </a:t>
            </a:r>
            <a:r>
              <a:rPr lang="az-Latn-AZ" sz="2000" dirty="0" smtClean="0"/>
              <a:t>S</a:t>
            </a:r>
            <a:r>
              <a:rPr lang="en-US" sz="2000" dirty="0" err="1" smtClean="0"/>
              <a:t>choolchildren</a:t>
            </a:r>
            <a:r>
              <a:rPr lang="en-US" sz="2000" dirty="0" smtClean="0"/>
              <a:t> </a:t>
            </a:r>
            <a:endParaRPr lang="az-Latn-AZ" sz="2000" dirty="0" smtClean="0"/>
          </a:p>
          <a:p>
            <a:r>
              <a:rPr lang="en-US" sz="2000" dirty="0" smtClean="0"/>
              <a:t>Research </a:t>
            </a:r>
            <a:r>
              <a:rPr lang="en-US" sz="2000" dirty="0"/>
              <a:t>of </a:t>
            </a:r>
            <a:r>
              <a:rPr lang="az-Latn-AZ" sz="2000" dirty="0" smtClean="0"/>
              <a:t>Transhumance T</a:t>
            </a:r>
            <a:r>
              <a:rPr lang="en-US" sz="2000" dirty="0" err="1" smtClean="0"/>
              <a:t>raditions</a:t>
            </a:r>
            <a:r>
              <a:rPr lang="en-US" sz="2000" dirty="0" smtClean="0"/>
              <a:t> </a:t>
            </a:r>
            <a:r>
              <a:rPr lang="en-US" sz="2000" dirty="0"/>
              <a:t>in </a:t>
            </a:r>
            <a:r>
              <a:rPr lang="en-US" sz="2000" dirty="0" smtClean="0"/>
              <a:t>A</a:t>
            </a:r>
            <a:r>
              <a:rPr lang="az-Latn-AZ" sz="2000" dirty="0" smtClean="0"/>
              <a:t>k</a:t>
            </a:r>
            <a:r>
              <a:rPr lang="en-US" sz="2000" dirty="0" err="1" smtClean="0"/>
              <a:t>su</a:t>
            </a:r>
            <a:r>
              <a:rPr lang="en-US" sz="2000" dirty="0"/>
              <a:t>, </a:t>
            </a:r>
            <a:r>
              <a:rPr lang="az-Latn-AZ" sz="2000" dirty="0" smtClean="0"/>
              <a:t>P</a:t>
            </a:r>
            <a:r>
              <a:rPr lang="en-US" sz="2000" dirty="0" err="1" smtClean="0"/>
              <a:t>ublication</a:t>
            </a:r>
            <a:r>
              <a:rPr lang="en-US" sz="2000" dirty="0" smtClean="0"/>
              <a:t> </a:t>
            </a:r>
            <a:r>
              <a:rPr lang="en-US" sz="2000" dirty="0"/>
              <a:t>of the </a:t>
            </a:r>
            <a:r>
              <a:rPr lang="az-Latn-AZ" sz="2000" dirty="0" smtClean="0"/>
              <a:t>B</a:t>
            </a:r>
            <a:r>
              <a:rPr lang="en-US" sz="2000" dirty="0" err="1" smtClean="0"/>
              <a:t>ook</a:t>
            </a:r>
            <a:r>
              <a:rPr lang="en-US" sz="2000" dirty="0" smtClean="0"/>
              <a:t> </a:t>
            </a:r>
            <a:r>
              <a:rPr lang="en-US" sz="2000" dirty="0"/>
              <a:t>and </a:t>
            </a:r>
            <a:r>
              <a:rPr lang="az-Latn-AZ" sz="2000" dirty="0" smtClean="0"/>
              <a:t>H</a:t>
            </a:r>
            <a:r>
              <a:rPr lang="en-US" sz="2000" dirty="0" err="1" smtClean="0"/>
              <a:t>olding</a:t>
            </a:r>
            <a:r>
              <a:rPr lang="en-US" sz="2000" dirty="0" smtClean="0"/>
              <a:t> </a:t>
            </a:r>
            <a:r>
              <a:rPr lang="az-Latn-AZ" sz="2000" dirty="0" smtClean="0"/>
              <a:t>S</a:t>
            </a:r>
            <a:r>
              <a:rPr lang="en-US" sz="2000" dirty="0" err="1" smtClean="0"/>
              <a:t>eminars</a:t>
            </a:r>
            <a:endParaRPr lang="ru-RU" sz="2000" dirty="0"/>
          </a:p>
        </p:txBody>
      </p:sp>
    </p:spTree>
    <p:extLst>
      <p:ext uri="{BB962C8B-B14F-4D97-AF65-F5344CB8AC3E}">
        <p14:creationId xmlns:p14="http://schemas.microsoft.com/office/powerpoint/2010/main" val="2234146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6829" y="695458"/>
            <a:ext cx="7302320" cy="5988675"/>
          </a:xfrm>
        </p:spPr>
        <p:txBody>
          <a:bodyPr>
            <a:noAutofit/>
          </a:bodyPr>
          <a:lstStyle/>
          <a:p>
            <a:r>
              <a:rPr lang="az-Latn-AZ" sz="2000" b="1" dirty="0" smtClean="0"/>
              <a:t>Dr. FARIZ KHALILLI</a:t>
            </a:r>
          </a:p>
          <a:p>
            <a:pPr marL="0" indent="0">
              <a:buNone/>
            </a:pPr>
            <a:endParaRPr lang="en-US" sz="2000" b="1" dirty="0"/>
          </a:p>
          <a:p>
            <a:r>
              <a:rPr lang="az-Latn-AZ" sz="2000" dirty="0" smtClean="0"/>
              <a:t>Historian, archaeologist.</a:t>
            </a:r>
          </a:p>
          <a:p>
            <a:r>
              <a:rPr lang="az-Latn-AZ" sz="2000" dirty="0" smtClean="0"/>
              <a:t>Founder and o</a:t>
            </a:r>
            <a:r>
              <a:rPr lang="en-US" sz="2000" dirty="0" err="1" smtClean="0"/>
              <a:t>wner</a:t>
            </a:r>
            <a:r>
              <a:rPr lang="en-US" sz="2000" dirty="0" smtClean="0"/>
              <a:t> of MIRAS.</a:t>
            </a:r>
          </a:p>
          <a:p>
            <a:r>
              <a:rPr lang="en-US" sz="2000" dirty="0"/>
              <a:t>Director of "Medieval </a:t>
            </a:r>
            <a:r>
              <a:rPr lang="en-US" sz="2000" dirty="0" smtClean="0"/>
              <a:t>A</a:t>
            </a:r>
            <a:r>
              <a:rPr lang="az-Latn-AZ" sz="2000" dirty="0" smtClean="0"/>
              <a:t>k</a:t>
            </a:r>
            <a:r>
              <a:rPr lang="en-US" sz="2000" dirty="0" err="1" smtClean="0"/>
              <a:t>su</a:t>
            </a:r>
            <a:r>
              <a:rPr lang="en-US" sz="2000" dirty="0" smtClean="0"/>
              <a:t> </a:t>
            </a:r>
            <a:r>
              <a:rPr lang="en-US" sz="2000" dirty="0"/>
              <a:t>Town" State Historical-Cultural Reserve of the State Service for Protection, Development and Restoration of Cultural Heritage under Ministry of Culture of the Republic of Azerbaijan</a:t>
            </a:r>
          </a:p>
          <a:p>
            <a:r>
              <a:rPr lang="en-US" sz="2000" dirty="0" smtClean="0"/>
              <a:t>Manager or expert of many MIRAS projects.</a:t>
            </a:r>
          </a:p>
          <a:p>
            <a:r>
              <a:rPr lang="en-US" sz="2000" dirty="0" smtClean="0"/>
              <a:t>He organized many cultural heritage tours in Azerbaijan, Turkey, Georgia, Italy, North Macedonia, </a:t>
            </a:r>
            <a:r>
              <a:rPr lang="en-US" sz="2000" dirty="0" smtClean="0"/>
              <a:t>Iran</a:t>
            </a:r>
            <a:r>
              <a:rPr lang="az-Latn-AZ" sz="2000" dirty="0" smtClean="0"/>
              <a:t> and etc</a:t>
            </a:r>
            <a:r>
              <a:rPr lang="en-US" sz="2000" dirty="0" smtClean="0"/>
              <a:t>.</a:t>
            </a:r>
            <a:endParaRPr lang="en-US" sz="2000" dirty="0" smtClean="0"/>
          </a:p>
        </p:txBody>
      </p:sp>
    </p:spTree>
    <p:extLst>
      <p:ext uri="{BB962C8B-B14F-4D97-AF65-F5344CB8AC3E}">
        <p14:creationId xmlns:p14="http://schemas.microsoft.com/office/powerpoint/2010/main" val="113476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6829" y="643944"/>
            <a:ext cx="7302320" cy="6040190"/>
          </a:xfrm>
        </p:spPr>
        <p:txBody>
          <a:bodyPr>
            <a:noAutofit/>
          </a:bodyPr>
          <a:lstStyle/>
          <a:p>
            <a:r>
              <a:rPr lang="en-US" sz="2000" b="1" dirty="0" smtClean="0"/>
              <a:t>GULSHAN </a:t>
            </a:r>
            <a:r>
              <a:rPr lang="en-US" sz="2000" b="1" dirty="0"/>
              <a:t>N. HUSEYNOVA</a:t>
            </a:r>
          </a:p>
          <a:p>
            <a:r>
              <a:rPr lang="en-US" sz="2000" dirty="0" smtClean="0"/>
              <a:t>Journalist</a:t>
            </a:r>
            <a:r>
              <a:rPr lang="en-US" sz="2000" dirty="0"/>
              <a:t>, translator, expert of ecology and cultural heritage, event organizer, expert GİS and database in the CEP/TACİS</a:t>
            </a:r>
            <a:r>
              <a:rPr lang="en-US" sz="2000" dirty="0" smtClean="0"/>
              <a:t>.</a:t>
            </a:r>
            <a:endParaRPr lang="en-US" sz="2000" dirty="0"/>
          </a:p>
          <a:p>
            <a:r>
              <a:rPr lang="en-US" sz="2000" dirty="0"/>
              <a:t>Member of Public Organization of Azerbaijani carpet weaving (Azerbaijani Carpet Makers' Union), since 2010 </a:t>
            </a:r>
            <a:endParaRPr lang="az-Latn-AZ" sz="2000" dirty="0" smtClean="0"/>
          </a:p>
          <a:p>
            <a:r>
              <a:rPr lang="az-Latn-AZ" sz="2000" dirty="0" smtClean="0"/>
              <a:t>M</a:t>
            </a:r>
            <a:r>
              <a:rPr lang="en-US" sz="2000" dirty="0" smtClean="0"/>
              <a:t>ember </a:t>
            </a:r>
            <a:r>
              <a:rPr lang="en-US" sz="2000" dirty="0"/>
              <a:t>of </a:t>
            </a:r>
            <a:r>
              <a:rPr lang="en-US" sz="2000" dirty="0" smtClean="0"/>
              <a:t>MİRAS, </a:t>
            </a:r>
            <a:r>
              <a:rPr lang="en-US" sz="2000" dirty="0"/>
              <a:t>since 2013. </a:t>
            </a:r>
          </a:p>
          <a:p>
            <a:r>
              <a:rPr lang="en-US" sz="2000" dirty="0"/>
              <a:t>She is the head of the official website of the Main Department of Culture of the city of </a:t>
            </a:r>
            <a:r>
              <a:rPr lang="en-US" sz="2000" dirty="0" smtClean="0"/>
              <a:t>Baku</a:t>
            </a:r>
            <a:r>
              <a:rPr lang="az-Latn-AZ" sz="2000" dirty="0"/>
              <a:t>;</a:t>
            </a:r>
            <a:endParaRPr lang="az-Latn-AZ" sz="2000" dirty="0" smtClean="0"/>
          </a:p>
          <a:p>
            <a:r>
              <a:rPr lang="en-US" sz="2000" dirty="0" smtClean="0"/>
              <a:t>the </a:t>
            </a:r>
            <a:r>
              <a:rPr lang="en-US" sz="2000" dirty="0"/>
              <a:t>artistic director of the House of Culture of the </a:t>
            </a:r>
            <a:r>
              <a:rPr lang="en-US" sz="2000" dirty="0" err="1"/>
              <a:t>Sangachal</a:t>
            </a:r>
            <a:r>
              <a:rPr lang="en-US" sz="2000" dirty="0"/>
              <a:t> </a:t>
            </a:r>
            <a:r>
              <a:rPr lang="en-US" sz="2000" dirty="0" smtClean="0"/>
              <a:t>settlement</a:t>
            </a:r>
            <a:r>
              <a:rPr lang="az-Latn-AZ" sz="2000" dirty="0" smtClean="0"/>
              <a:t>;</a:t>
            </a:r>
          </a:p>
          <a:p>
            <a:r>
              <a:rPr lang="en-US" sz="2000" dirty="0" smtClean="0"/>
              <a:t>the </a:t>
            </a:r>
            <a:r>
              <a:rPr lang="en-US" sz="2000" dirty="0"/>
              <a:t>curator of SMM Group of the Main Department of Culture of the city of </a:t>
            </a:r>
            <a:r>
              <a:rPr lang="en-US" sz="2000" dirty="0" smtClean="0"/>
              <a:t>Baku</a:t>
            </a:r>
            <a:r>
              <a:rPr lang="az-Latn-AZ" sz="2000" dirty="0"/>
              <a:t>;</a:t>
            </a:r>
            <a:endParaRPr lang="az-Latn-AZ" sz="2000" dirty="0" smtClean="0"/>
          </a:p>
          <a:p>
            <a:r>
              <a:rPr lang="en-US" sz="2000" dirty="0" smtClean="0"/>
              <a:t>Director </a:t>
            </a:r>
            <a:r>
              <a:rPr lang="en-US" sz="2000" dirty="0"/>
              <a:t>and Founder of the Translation and Educational Center "LHG Company".</a:t>
            </a:r>
          </a:p>
        </p:txBody>
      </p:sp>
    </p:spTree>
    <p:extLst>
      <p:ext uri="{BB962C8B-B14F-4D97-AF65-F5344CB8AC3E}">
        <p14:creationId xmlns:p14="http://schemas.microsoft.com/office/powerpoint/2010/main" val="3789595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06829" y="553791"/>
            <a:ext cx="7044743" cy="5679583"/>
          </a:xfrm>
        </p:spPr>
        <p:txBody>
          <a:bodyPr>
            <a:noAutofit/>
          </a:bodyPr>
          <a:lstStyle/>
          <a:p>
            <a:r>
              <a:rPr lang="en-US" sz="2000" b="1" dirty="0" smtClean="0"/>
              <a:t>GULSHAN </a:t>
            </a:r>
            <a:r>
              <a:rPr lang="en-US" sz="2000" b="1" dirty="0"/>
              <a:t>N. HUSEYNOVA</a:t>
            </a:r>
          </a:p>
          <a:p>
            <a:r>
              <a:rPr lang="en-US" sz="2000" dirty="0"/>
              <a:t>She participated in the implementation of activities within the </a:t>
            </a:r>
            <a:r>
              <a:rPr lang="en-US" sz="2000" dirty="0" smtClean="0"/>
              <a:t>MİRAS </a:t>
            </a:r>
            <a:r>
              <a:rPr lang="en-US" sz="2000" dirty="0"/>
              <a:t>of the country, in the implementation of projects and exhibitions, preparation of proposals, etc. preservation, study and promotion of the cultural heritage, participated in organization 2nd, 3rd and 4th International </a:t>
            </a:r>
            <a:r>
              <a:rPr lang="en-US" sz="2000" dirty="0" err="1"/>
              <a:t>Tarakama</a:t>
            </a:r>
            <a:r>
              <a:rPr lang="en-US" sz="2000" dirty="0"/>
              <a:t> Folk Art Festival (2016, 2018, 2019</a:t>
            </a:r>
            <a:r>
              <a:rPr lang="en-US" sz="2000" dirty="0" smtClean="0"/>
              <a:t>).</a:t>
            </a:r>
            <a:endParaRPr lang="az-Latn-AZ" sz="2000" dirty="0" smtClean="0"/>
          </a:p>
          <a:p>
            <a:r>
              <a:rPr lang="en-US" sz="2000" dirty="0"/>
              <a:t>From April 2015 to November 2, 2016, She conducted trainings for students from Azerbaijan and Belgium as an environmental trainer within the </a:t>
            </a:r>
            <a:r>
              <a:rPr lang="en-US" sz="2000" dirty="0" smtClean="0"/>
              <a:t>ERASMUS+ </a:t>
            </a:r>
            <a:r>
              <a:rPr lang="en-US" sz="2000" dirty="0"/>
              <a:t>Program in Azerbaijan and Belgium.</a:t>
            </a:r>
          </a:p>
          <a:p>
            <a:r>
              <a:rPr lang="en-US" sz="2000" dirty="0"/>
              <a:t>May-November 2016. She was an expert and co-author of the project and book "The role of women in rural life development", carried out by the </a:t>
            </a:r>
            <a:r>
              <a:rPr lang="en-US" sz="2000" dirty="0" smtClean="0"/>
              <a:t>M</a:t>
            </a:r>
            <a:r>
              <a:rPr lang="az-Latn-AZ" sz="2000" dirty="0" smtClean="0"/>
              <a:t>IRAS </a:t>
            </a:r>
            <a:r>
              <a:rPr lang="en-US" sz="2000" dirty="0" smtClean="0"/>
              <a:t>which </a:t>
            </a:r>
            <a:r>
              <a:rPr lang="en-US" sz="2000" dirty="0"/>
              <a:t>promotes the study of cultural heritage.</a:t>
            </a:r>
          </a:p>
        </p:txBody>
      </p:sp>
    </p:spTree>
    <p:extLst>
      <p:ext uri="{BB962C8B-B14F-4D97-AF65-F5344CB8AC3E}">
        <p14:creationId xmlns:p14="http://schemas.microsoft.com/office/powerpoint/2010/main" val="3236965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1313</TotalTime>
  <Words>1270</Words>
  <Application>Microsoft Office PowerPoint</Application>
  <PresentationFormat>Экран (4:3)</PresentationFormat>
  <Paragraphs>71</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Century Gothic</vt:lpstr>
      <vt:lpstr>Times New Roman</vt:lpstr>
      <vt:lpstr>Verdana</vt:lpstr>
      <vt:lpstr>Wingdings 3</vt:lpstr>
      <vt:lpstr>Легкий дым</vt:lpstr>
      <vt:lpstr>617540-EPP-1-2020-1-IT-EPPKA2-CBHE-JP  PICASP  Pilot Courses and new didactics for teachers training in cultural tourism for the development of Caspian Area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26</cp:revision>
  <dcterms:created xsi:type="dcterms:W3CDTF">2021-01-18T16:39:39Z</dcterms:created>
  <dcterms:modified xsi:type="dcterms:W3CDTF">2021-02-08T10:29:40Z</dcterms:modified>
</cp:coreProperties>
</file>